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1" r:id="rId2"/>
    <p:sldId id="268" r:id="rId3"/>
    <p:sldId id="284" r:id="rId4"/>
    <p:sldId id="283" r:id="rId5"/>
    <p:sldId id="282" r:id="rId6"/>
    <p:sldId id="269" r:id="rId7"/>
    <p:sldId id="270" r:id="rId8"/>
    <p:sldId id="271" r:id="rId9"/>
    <p:sldId id="272" r:id="rId10"/>
    <p:sldId id="274" r:id="rId11"/>
    <p:sldId id="275" r:id="rId12"/>
    <p:sldId id="276" r:id="rId13"/>
    <p:sldId id="278" r:id="rId14"/>
    <p:sldId id="279" r:id="rId15"/>
    <p:sldId id="277" r:id="rId16"/>
    <p:sldId id="273" r:id="rId17"/>
    <p:sldId id="280" r:id="rId18"/>
    <p:sldId id="256" r:id="rId19"/>
    <p:sldId id="257" r:id="rId20"/>
    <p:sldId id="258" r:id="rId21"/>
    <p:sldId id="259" r:id="rId22"/>
    <p:sldId id="260" r:id="rId23"/>
    <p:sldId id="26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74"/>
    <p:restoredTop sz="94624"/>
  </p:normalViewPr>
  <p:slideViewPr>
    <p:cSldViewPr snapToGrid="0">
      <p:cViewPr varScale="1">
        <p:scale>
          <a:sx n="70" d="100"/>
          <a:sy n="70" d="100"/>
        </p:scale>
        <p:origin x="8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illah 010" userId="66295c7ba228fc55" providerId="LiveId" clId="{AD437ECF-2FAB-4EB0-A46E-CAA9099ED12B}"/>
    <pc:docChg chg="delSld">
      <pc:chgData name="Abdillah 010" userId="66295c7ba228fc55" providerId="LiveId" clId="{AD437ECF-2FAB-4EB0-A46E-CAA9099ED12B}" dt="2023-07-13T09:28:39.959" v="5" actId="47"/>
      <pc:docMkLst>
        <pc:docMk/>
      </pc:docMkLst>
      <pc:sldChg chg="del">
        <pc:chgData name="Abdillah 010" userId="66295c7ba228fc55" providerId="LiveId" clId="{AD437ECF-2FAB-4EB0-A46E-CAA9099ED12B}" dt="2023-07-13T09:28:38.132" v="0" actId="47"/>
        <pc:sldMkLst>
          <pc:docMk/>
          <pc:sldMk cId="1427952615" sldId="262"/>
        </pc:sldMkLst>
      </pc:sldChg>
      <pc:sldChg chg="del">
        <pc:chgData name="Abdillah 010" userId="66295c7ba228fc55" providerId="LiveId" clId="{AD437ECF-2FAB-4EB0-A46E-CAA9099ED12B}" dt="2023-07-13T09:28:39.959" v="5" actId="47"/>
        <pc:sldMkLst>
          <pc:docMk/>
          <pc:sldMk cId="173526670" sldId="263"/>
        </pc:sldMkLst>
      </pc:sldChg>
      <pc:sldChg chg="del">
        <pc:chgData name="Abdillah 010" userId="66295c7ba228fc55" providerId="LiveId" clId="{AD437ECF-2FAB-4EB0-A46E-CAA9099ED12B}" dt="2023-07-13T09:28:39.584" v="4" actId="47"/>
        <pc:sldMkLst>
          <pc:docMk/>
          <pc:sldMk cId="1142624194" sldId="264"/>
        </pc:sldMkLst>
      </pc:sldChg>
      <pc:sldChg chg="del">
        <pc:chgData name="Abdillah 010" userId="66295c7ba228fc55" providerId="LiveId" clId="{AD437ECF-2FAB-4EB0-A46E-CAA9099ED12B}" dt="2023-07-13T09:28:39.225" v="3" actId="47"/>
        <pc:sldMkLst>
          <pc:docMk/>
          <pc:sldMk cId="3012380439" sldId="265"/>
        </pc:sldMkLst>
      </pc:sldChg>
      <pc:sldChg chg="del">
        <pc:chgData name="Abdillah 010" userId="66295c7ba228fc55" providerId="LiveId" clId="{AD437ECF-2FAB-4EB0-A46E-CAA9099ED12B}" dt="2023-07-13T09:28:38.878" v="2" actId="47"/>
        <pc:sldMkLst>
          <pc:docMk/>
          <pc:sldMk cId="1781085432" sldId="266"/>
        </pc:sldMkLst>
      </pc:sldChg>
      <pc:sldChg chg="del">
        <pc:chgData name="Abdillah 010" userId="66295c7ba228fc55" providerId="LiveId" clId="{AD437ECF-2FAB-4EB0-A46E-CAA9099ED12B}" dt="2023-07-13T09:28:38.534" v="1" actId="47"/>
        <pc:sldMkLst>
          <pc:docMk/>
          <pc:sldMk cId="3166271877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1C351-D89B-AEAC-DF6E-DE3D74FC1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2421A-B51C-2DCB-1FDD-361FA6FCD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D0276-8E46-50B3-25DF-84D7B2412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71F78-A3F8-4E45-A392-2B05A199DEE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4249C-635E-DAFB-29AB-59E687E40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D6919-8DF8-0CD3-9839-6E1D790E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198A-8FB2-4145-AAD2-39B2F4F44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14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7919-C079-8163-7D79-302F57FC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D69F6-15BD-6076-1459-DDA642804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51665-D773-02C2-9043-04B14A1E1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71F78-A3F8-4E45-A392-2B05A199DEE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FE018-EC07-F5C6-71D4-20455C97C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8AF33-6E02-9ABB-15E0-2083E8554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198A-8FB2-4145-AAD2-39B2F4F44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3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877208-574C-7FDF-7E4C-B7A883EA3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C33C9A-9A6D-BF22-BA3D-C82A03B08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9041B-652E-B069-EC15-646F674C3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71F78-A3F8-4E45-A392-2B05A199DEE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F23BA-D4A2-9600-D074-F8E345FB6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5EAF-6DA7-7E06-FEDE-8E4A2ACD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198A-8FB2-4145-AAD2-39B2F4F44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45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6F776-DEDB-836A-0860-924991EF3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6E8A4-1333-8B72-2CA9-A03E868A7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C1D61-6DA9-9CF4-2DA6-4BEFE6118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71F78-A3F8-4E45-A392-2B05A199DEE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8895B-4E82-A68A-F90E-9231FCFE9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1A3AF-9F00-6B41-887E-269A84826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198A-8FB2-4145-AAD2-39B2F4F44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18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B3928-2EB1-012B-A1A5-E5EBD4807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42467-6714-68E8-490E-A52942001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4CC89-39E4-9A34-2537-94BBB7958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71F78-A3F8-4E45-A392-2B05A199DEE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E85E1-3521-4F54-C58D-C5ABB9AD0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76C16-CAE6-2B97-A63D-FF8C2AE8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198A-8FB2-4145-AAD2-39B2F4F44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88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1F2C5-7BDE-2E32-C255-DF8EAA766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56207-B2C9-86C2-4A18-E55D5D19F4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753C22-B569-54C6-81C5-140629894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A7D55-01DB-AF1A-D572-33E6069DE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71F78-A3F8-4E45-A392-2B05A199DEE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53FA9-14C0-B991-51F8-CABD102B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908B1-B81E-E289-28DD-BBE09BFBB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198A-8FB2-4145-AAD2-39B2F4F44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72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41063-E226-7B21-C228-B81A6EE30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AFCAA-2971-2EC7-A347-F20FE30E4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32A97-5CAE-348C-5FCC-200F7B1B1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7FD2E5-4CCA-04EC-30F7-CB952A6D9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694624-ABD6-BF5C-F9C7-63E44FC6A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B76932-3F84-2B56-1918-8A99D98E2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71F78-A3F8-4E45-A392-2B05A199DEE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D71595-2DB7-660E-86CC-CC038E74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A03836-8DE5-E0F7-E065-D15C11CFE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198A-8FB2-4145-AAD2-39B2F4F44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252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8EB24-71D0-B826-02BA-6FD51948F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C98BD3-D0BE-08ED-43F5-82F81E921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71F78-A3F8-4E45-A392-2B05A199DEE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7BF40-5E11-6DF4-294F-0D14AC246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3583F-51E9-382D-25BD-E5D7B4D6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198A-8FB2-4145-AAD2-39B2F4F44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3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B7B243-FEDD-2E73-2812-C9B6574ED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71F78-A3F8-4E45-A392-2B05A199DEE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919C9-0F31-3085-AF52-5BA561D37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68E2D-E1D6-8626-CA21-AAE1C467C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198A-8FB2-4145-AAD2-39B2F4F44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11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3A65B-2832-26AE-C91C-3EB2C0AD3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DC212-588D-98A7-171D-967441029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A3AB1-089C-9B02-A8DD-6ECFF72F8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9EEDA-8C55-0269-93C2-704725085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71F78-A3F8-4E45-A392-2B05A199DEE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94B1C-13D9-BB82-9D30-6DBF63ACC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AC55C-6DFD-8734-FE99-425EE3890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198A-8FB2-4145-AAD2-39B2F4F44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8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4581-9D07-6B5A-A3DE-26757DC61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30D343-A4D3-2000-4BEF-CEA5F3D45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207C8-D8EA-DE23-8DA0-4B514883E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97727-B28B-DBCC-EC45-AD7D12E5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71F78-A3F8-4E45-A392-2B05A199DEE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D93C8-6B1E-EB2F-9FCB-A11DC73FD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E3407-0582-4665-9EF6-168EBD538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8198A-8FB2-4145-AAD2-39B2F4F44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73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755E74-FEEA-E10E-889B-6705F8CC4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FE4DE-197C-5657-2579-B2B0E1700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EE0F1-D8B9-274D-3F92-27B9234B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F71F78-A3F8-4E45-A392-2B05A199DEE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D1BC3-A37C-461D-D8B6-3940D0665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AA3A1-6307-DFE6-441A-382D09B0D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8198A-8FB2-4145-AAD2-39B2F4F44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1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D2DCD2-9F71-1B60-6D2D-E9A1161F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36" y="230473"/>
            <a:ext cx="9971952" cy="30139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0F6A00-D1E6-557C-FEA7-BE40B87020BB}"/>
              </a:ext>
            </a:extLst>
          </p:cNvPr>
          <p:cNvSpPr txBox="1"/>
          <p:nvPr/>
        </p:nvSpPr>
        <p:spPr>
          <a:xfrm>
            <a:off x="0" y="3244384"/>
            <a:ext cx="75662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Program file : Daftar </a:t>
            </a:r>
            <a:r>
              <a:rPr lang="en-US" sz="2800" dirty="0" err="1"/>
              <a:t>mhs</a:t>
            </a:r>
            <a:r>
              <a:rPr lang="en-US" sz="2800" dirty="0"/>
              <a:t> </a:t>
            </a:r>
            <a:r>
              <a:rPr lang="en-US" sz="2800" dirty="0" err="1"/>
              <a:t>kls</a:t>
            </a:r>
            <a:r>
              <a:rPr lang="en-US" sz="2800" dirty="0"/>
              <a:t> 2ea23 (</a:t>
            </a:r>
            <a:r>
              <a:rPr lang="en-US" sz="2800" dirty="0" err="1"/>
              <a:t>Jurusan</a:t>
            </a:r>
            <a:r>
              <a:rPr lang="en-US" sz="2800" dirty="0"/>
              <a:t> SI)</a:t>
            </a:r>
          </a:p>
          <a:p>
            <a:r>
              <a:rPr lang="en-US" sz="2800" dirty="0">
                <a:highlight>
                  <a:srgbClr val="FFFF00"/>
                </a:highlight>
              </a:rPr>
              <a:t>File</a:t>
            </a:r>
            <a:r>
              <a:rPr lang="en-US" sz="2800" dirty="0"/>
              <a:t> </a:t>
            </a:r>
            <a:r>
              <a:rPr lang="en-US" sz="2800" dirty="0" err="1">
                <a:highlight>
                  <a:srgbClr val="FFFF00"/>
                </a:highlight>
              </a:rPr>
              <a:t>tujuan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</a:rPr>
              <a:t>Mhs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kls</a:t>
            </a:r>
            <a:r>
              <a:rPr lang="en-US" sz="2800" dirty="0">
                <a:solidFill>
                  <a:srgbClr val="FF0000"/>
                </a:solidFill>
              </a:rPr>
              <a:t> 2ea24 </a:t>
            </a:r>
          </a:p>
          <a:p>
            <a:r>
              <a:rPr lang="en-US" sz="2800" dirty="0"/>
              <a:t>Record</a:t>
            </a:r>
          </a:p>
          <a:p>
            <a:r>
              <a:rPr lang="en-US" sz="2800" dirty="0"/>
              <a:t>Field : </a:t>
            </a:r>
            <a:r>
              <a:rPr lang="en-US" sz="2800" dirty="0">
                <a:highlight>
                  <a:srgbClr val="FFFF00"/>
                </a:highlight>
              </a:rPr>
              <a:t>Nama</a:t>
            </a:r>
            <a:r>
              <a:rPr lang="en-US" sz="2800" dirty="0"/>
              <a:t>, </a:t>
            </a:r>
            <a:r>
              <a:rPr lang="en-US" sz="2800" dirty="0">
                <a:highlight>
                  <a:srgbClr val="FFFF00"/>
                </a:highlight>
              </a:rPr>
              <a:t>NPM</a:t>
            </a:r>
            <a:r>
              <a:rPr lang="en-US" sz="2800" dirty="0"/>
              <a:t>,</a:t>
            </a:r>
            <a:r>
              <a:rPr lang="en-US" sz="2800" dirty="0">
                <a:highlight>
                  <a:srgbClr val="FFFF00"/>
                </a:highlight>
              </a:rPr>
              <a:t> JK </a:t>
            </a:r>
            <a:r>
              <a:rPr lang="en-US" sz="2800" dirty="0"/>
              <a:t>(L/P, 1/2), HP, </a:t>
            </a:r>
            <a:r>
              <a:rPr lang="en-US" sz="2800" dirty="0">
                <a:highlight>
                  <a:srgbClr val="FFFF00"/>
                </a:highlight>
              </a:rPr>
              <a:t>Alamat</a:t>
            </a:r>
            <a:r>
              <a:rPr lang="en-US" sz="2800" dirty="0"/>
              <a:t>, </a:t>
            </a:r>
            <a:r>
              <a:rPr lang="en-US" sz="2800" strike="sngStrike" dirty="0">
                <a:solidFill>
                  <a:srgbClr val="FF0000"/>
                </a:solidFill>
              </a:rPr>
              <a:t>KLS</a:t>
            </a:r>
            <a:r>
              <a:rPr lang="en-US" sz="2800" dirty="0"/>
              <a:t>….. </a:t>
            </a:r>
            <a:r>
              <a:rPr lang="en-US" sz="2800" dirty="0" err="1"/>
              <a:t>Dst</a:t>
            </a:r>
            <a:endParaRPr lang="en-US" sz="2800" dirty="0"/>
          </a:p>
          <a:p>
            <a:r>
              <a:rPr lang="en-US" sz="2800" b="1" i="1" dirty="0" err="1"/>
              <a:t>Jenis</a:t>
            </a:r>
            <a:r>
              <a:rPr lang="en-US" sz="2800" b="1" i="1" dirty="0"/>
              <a:t> field 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FF0000"/>
                </a:solidFill>
              </a:rPr>
              <a:t>integer/numeric</a:t>
            </a:r>
            <a:r>
              <a:rPr lang="en-US" sz="2800" dirty="0"/>
              <a:t>, </a:t>
            </a:r>
            <a:r>
              <a:rPr lang="en-US" sz="2800" dirty="0">
                <a:highlight>
                  <a:srgbClr val="FFFF00"/>
                </a:highlight>
              </a:rPr>
              <a:t>characte</a:t>
            </a:r>
            <a:r>
              <a:rPr lang="en-US" sz="2800" dirty="0"/>
              <a:t>r, </a:t>
            </a:r>
            <a:r>
              <a:rPr lang="en-US" sz="2800" dirty="0">
                <a:solidFill>
                  <a:srgbClr val="FF0000"/>
                </a:solidFill>
              </a:rPr>
              <a:t>alphanumeric</a:t>
            </a:r>
          </a:p>
          <a:p>
            <a:r>
              <a:rPr lang="en-US" sz="2800" dirty="0">
                <a:highlight>
                  <a:srgbClr val="FFFF00"/>
                </a:highlight>
              </a:rPr>
              <a:t>If </a:t>
            </a:r>
            <a:r>
              <a:rPr lang="en-US" sz="2800" dirty="0" err="1">
                <a:highlight>
                  <a:srgbClr val="FFFF00"/>
                </a:highlight>
              </a:rPr>
              <a:t>eof</a:t>
            </a:r>
            <a:r>
              <a:rPr lang="en-US" sz="2800" dirty="0">
                <a:highlight>
                  <a:srgbClr val="FFFF00"/>
                </a:highlight>
              </a:rPr>
              <a:t>(), exit</a:t>
            </a:r>
          </a:p>
          <a:p>
            <a:r>
              <a:rPr lang="en-US" sz="2800" dirty="0" err="1"/>
              <a:t>Mhs</a:t>
            </a:r>
            <a:r>
              <a:rPr lang="en-US" sz="2800" dirty="0"/>
              <a:t> </a:t>
            </a:r>
            <a:r>
              <a:rPr lang="en-US" sz="2800" dirty="0" err="1"/>
              <a:t>laki</a:t>
            </a:r>
            <a:r>
              <a:rPr lang="en-US" sz="2800" dirty="0"/>
              <a:t> : </a:t>
            </a:r>
            <a:r>
              <a:rPr lang="en-US" sz="2800" dirty="0">
                <a:highlight>
                  <a:srgbClr val="FFFF00"/>
                </a:highlight>
              </a:rPr>
              <a:t>x</a:t>
            </a:r>
          </a:p>
          <a:p>
            <a:r>
              <a:rPr lang="en-US" sz="2800" dirty="0" err="1"/>
              <a:t>Mhs</a:t>
            </a:r>
            <a:r>
              <a:rPr lang="en-US" sz="2800" dirty="0"/>
              <a:t> </a:t>
            </a:r>
            <a:r>
              <a:rPr lang="en-US" sz="2800" dirty="0" err="1"/>
              <a:t>perempuan</a:t>
            </a:r>
            <a:r>
              <a:rPr lang="en-US" sz="2800" dirty="0"/>
              <a:t> : </a:t>
            </a:r>
            <a:r>
              <a:rPr lang="en-US" sz="2800" dirty="0">
                <a:highlight>
                  <a:srgbClr val="FFFF00"/>
                </a:highlight>
              </a:rPr>
              <a:t>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D13B71-1D0F-E0D9-6093-DA4F532EC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190" y="3758825"/>
            <a:ext cx="4664586" cy="2868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F67870-0B6D-0143-5E60-05CC0D5DC7F7}"/>
              </a:ext>
            </a:extLst>
          </p:cNvPr>
          <p:cNvSpPr txBox="1"/>
          <p:nvPr/>
        </p:nvSpPr>
        <p:spPr>
          <a:xfrm>
            <a:off x="5952565" y="0"/>
            <a:ext cx="60422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Data Flow Diagram / DFD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3D5E9-B736-178B-CA22-082CB65002B3}"/>
              </a:ext>
            </a:extLst>
          </p:cNvPr>
          <p:cNvSpPr txBox="1"/>
          <p:nvPr/>
        </p:nvSpPr>
        <p:spPr>
          <a:xfrm>
            <a:off x="8588775" y="2984095"/>
            <a:ext cx="23834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LOOPING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8CBD85-1B09-BF5D-30FF-FE4AA7F89E94}"/>
              </a:ext>
            </a:extLst>
          </p:cNvPr>
          <p:cNvSpPr txBox="1"/>
          <p:nvPr/>
        </p:nvSpPr>
        <p:spPr>
          <a:xfrm>
            <a:off x="10418588" y="1259174"/>
            <a:ext cx="1576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GIGO</a:t>
            </a:r>
          </a:p>
        </p:txBody>
      </p:sp>
    </p:spTree>
    <p:extLst>
      <p:ext uri="{BB962C8B-B14F-4D97-AF65-F5344CB8AC3E}">
        <p14:creationId xmlns:p14="http://schemas.microsoft.com/office/powerpoint/2010/main" val="3336510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7D31F4-04A2-BAC3-CA07-38C1C2CEF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21618"/>
            <a:ext cx="7772400" cy="161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3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FD4816-F80B-D964-5815-4EC6F14F0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0" y="2044700"/>
            <a:ext cx="53721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11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AD3DA7-BB93-D334-7899-06DE805A6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00" y="1924050"/>
            <a:ext cx="68326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96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784FDA-C911-8752-C7F0-CD884337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45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3E90D3-0D3F-C55D-D3E4-9CBEC745B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0012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15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0DAA5A-5B6A-F625-53F4-0FAD5CED4B2B}"/>
              </a:ext>
            </a:extLst>
          </p:cNvPr>
          <p:cNvSpPr txBox="1"/>
          <p:nvPr/>
        </p:nvSpPr>
        <p:spPr>
          <a:xfrm>
            <a:off x="1724297" y="1489166"/>
            <a:ext cx="77593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DFD </a:t>
            </a:r>
            <a:r>
              <a:rPr lang="en-US" dirty="0" err="1"/>
              <a:t>dibuat</a:t>
            </a:r>
            <a:r>
              <a:rPr lang="en-US" dirty="0"/>
              <a:t> oleh </a:t>
            </a:r>
            <a:r>
              <a:rPr lang="en-US" dirty="0" err="1"/>
              <a:t>analis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diserahkan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programmer.</a:t>
            </a:r>
          </a:p>
          <a:p>
            <a:r>
              <a:rPr lang="en-ID" b="0" i="0" dirty="0" err="1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Seorang</a:t>
            </a:r>
            <a:r>
              <a:rPr lang="en-ID" b="0" i="0" dirty="0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 programmer </a:t>
            </a:r>
            <a:r>
              <a:rPr lang="en-ID" b="0" i="0" dirty="0" err="1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dapat</a:t>
            </a:r>
            <a:r>
              <a:rPr lang="en-ID" b="0" i="0" dirty="0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dengan</a:t>
            </a:r>
            <a:r>
              <a:rPr lang="en-ID" b="0" i="0" dirty="0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mudah</a:t>
            </a:r>
            <a:r>
              <a:rPr lang="en-ID" b="0" i="0" dirty="0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memahami</a:t>
            </a:r>
            <a:r>
              <a:rPr lang="en-ID" b="0" i="0" dirty="0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, </a:t>
            </a:r>
            <a:r>
              <a:rPr lang="en-ID" b="0" i="0" dirty="0" err="1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menganalisa</a:t>
            </a:r>
            <a:r>
              <a:rPr lang="en-ID" b="0" i="0" dirty="0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 dan, </a:t>
            </a:r>
            <a:r>
              <a:rPr lang="en-ID" b="0" i="0" dirty="0" err="1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mempermudah</a:t>
            </a:r>
            <a:r>
              <a:rPr lang="en-ID" b="0" i="0" dirty="0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pembuatan</a:t>
            </a:r>
            <a:r>
              <a:rPr lang="en-ID" b="0" i="0" dirty="0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 </a:t>
            </a:r>
            <a:r>
              <a:rPr lang="en-ID" b="0" i="0" dirty="0" err="1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suatu</a:t>
            </a:r>
            <a:r>
              <a:rPr lang="en-ID" b="0" i="0" dirty="0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 program </a:t>
            </a:r>
            <a:r>
              <a:rPr lang="en-ID" b="0" i="0" dirty="0" err="1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menggunakan</a:t>
            </a:r>
            <a:r>
              <a:rPr lang="en-ID" b="0" i="0" dirty="0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 UML (</a:t>
            </a:r>
            <a:r>
              <a:rPr lang="en-ID" b="0" i="1" dirty="0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Unified Modelling Language</a:t>
            </a:r>
            <a:r>
              <a:rPr lang="en-ID" b="0" i="0" dirty="0">
                <a:solidFill>
                  <a:srgbClr val="555555"/>
                </a:solidFill>
                <a:effectLst/>
                <a:latin typeface="Source Sans Pro" panose="020B0503030403020204" pitchFamily="34" charset="0"/>
              </a:rPr>
              <a:t>).</a:t>
            </a:r>
          </a:p>
          <a:p>
            <a:endParaRPr lang="en-ID" b="0" i="0" dirty="0">
              <a:solidFill>
                <a:srgbClr val="555555"/>
              </a:solidFill>
              <a:effectLst/>
              <a:latin typeface="Source Sans Pro" panose="020B0503030403020204" pitchFamily="34" charset="0"/>
            </a:endParaRPr>
          </a:p>
          <a:p>
            <a:endParaRPr lang="en-ID" dirty="0">
              <a:solidFill>
                <a:srgbClr val="555555"/>
              </a:solidFill>
              <a:latin typeface="Source Sans Pro" panose="020B0503030403020204" pitchFamily="34" charset="0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D6D284-9EEA-EB0A-F40A-E8B9B133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297" y="3429000"/>
            <a:ext cx="7772400" cy="16144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441963-3FB8-8B9A-1B78-7E4AEF699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34" y="5368834"/>
            <a:ext cx="7772400" cy="108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96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A3E40A-6C74-695B-162C-3CF32A96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211" y="418766"/>
            <a:ext cx="7772400" cy="27157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B5656-D402-B413-FABE-0858BF9F7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211" y="3429000"/>
            <a:ext cx="7772400" cy="110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77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C4E016-939F-D8FB-52DF-16419D929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32" y="412245"/>
            <a:ext cx="7772400" cy="1644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13CEA-3D78-9C4F-1D6B-B3F97717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511506"/>
            <a:ext cx="7772400" cy="1834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E8F173-88D2-FC8F-F87F-29DB96B00715}"/>
              </a:ext>
            </a:extLst>
          </p:cNvPr>
          <p:cNvSpPr txBox="1"/>
          <p:nvPr/>
        </p:nvSpPr>
        <p:spPr>
          <a:xfrm>
            <a:off x="2168434" y="4801367"/>
            <a:ext cx="5538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Blue print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68744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AAB36-8EFA-B203-D386-EC21B7451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007516" cy="1034716"/>
          </a:xfrm>
        </p:spPr>
        <p:txBody>
          <a:bodyPr>
            <a:noAutofit/>
          </a:bodyPr>
          <a:lstStyle/>
          <a:p>
            <a:r>
              <a:rPr lang="en-ID" sz="1400" dirty="0">
                <a:effectLst/>
                <a:latin typeface="Helvetica" pitchFamily="2" charset="0"/>
              </a:rPr>
              <a:t>DATA FLOW DIAGRAM</a:t>
            </a:r>
            <a:r>
              <a:rPr lang="en-ID" sz="1400" dirty="0">
                <a:latin typeface="Helvetica" pitchFamily="2" charset="0"/>
              </a:rPr>
              <a:t> </a:t>
            </a:r>
            <a:r>
              <a:rPr lang="en-ID" sz="1400" dirty="0">
                <a:effectLst/>
                <a:latin typeface="Helvetica" pitchFamily="2" charset="0"/>
              </a:rPr>
              <a:t>KONSEP PERANCANGAN TERSTRUKTUR</a:t>
            </a:r>
            <a:br>
              <a:rPr lang="en-ID" sz="1400" dirty="0">
                <a:effectLst/>
                <a:latin typeface="Helvetica" pitchFamily="2" charset="0"/>
              </a:rPr>
            </a:b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44EFE-0CEE-A124-06F2-5817789B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2664"/>
            <a:ext cx="7772400" cy="427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2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9CAC5-942A-B6F6-E2F7-6A70209B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15275"/>
            <a:ext cx="7772400" cy="242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93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71A109-B4BF-B0F8-A53C-514976D7A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21" y="1700214"/>
            <a:ext cx="11600158" cy="279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013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671DA1-BAE6-D181-80F0-89699B3B5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32114"/>
            <a:ext cx="7772400" cy="459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1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23BAAC-DDAD-A0F7-9D38-DDCACF2B0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88878"/>
            <a:ext cx="7772400" cy="188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36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A1215F-20DB-0FBE-8F33-299B96551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93785"/>
            <a:ext cx="7772400" cy="567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79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202FFE-7301-B184-992E-155B5BB0D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1714500"/>
            <a:ext cx="7696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8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A10AC3-C541-3C7E-9E9D-B7AC2FD0D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977" y="579291"/>
            <a:ext cx="4232088" cy="56994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058899-65E6-340C-2F46-267FE698EEE0}"/>
              </a:ext>
            </a:extLst>
          </p:cNvPr>
          <p:cNvSpPr txBox="1"/>
          <p:nvPr/>
        </p:nvSpPr>
        <p:spPr>
          <a:xfrm>
            <a:off x="308537" y="0"/>
            <a:ext cx="11686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Data Flow Diagram / DFD </a:t>
            </a:r>
            <a:r>
              <a:rPr lang="en-US" sz="4000" dirty="0">
                <a:solidFill>
                  <a:srgbClr val="0070C0"/>
                </a:solidFill>
              </a:rPr>
              <a:t>– BLUE PRINT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9E4CD-F947-B270-DE0A-E9EB0D78260D}"/>
              </a:ext>
            </a:extLst>
          </p:cNvPr>
          <p:cNvSpPr txBox="1"/>
          <p:nvPr/>
        </p:nvSpPr>
        <p:spPr>
          <a:xfrm>
            <a:off x="7651376" y="707886"/>
            <a:ext cx="44523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---------------------- </a:t>
            </a:r>
            <a:r>
              <a:rPr lang="en-US" b="1" dirty="0" err="1">
                <a:solidFill>
                  <a:srgbClr val="0070C0"/>
                </a:solidFill>
              </a:rPr>
              <a:t>pengembangan</a:t>
            </a:r>
            <a:r>
              <a:rPr lang="en-US" b="1" dirty="0">
                <a:solidFill>
                  <a:srgbClr val="0070C0"/>
                </a:solidFill>
              </a:rPr>
              <a:t> software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Business Analyst (</a:t>
            </a:r>
            <a:r>
              <a:rPr lang="en-US" b="1" dirty="0" err="1">
                <a:solidFill>
                  <a:srgbClr val="0070C0"/>
                </a:solidFill>
              </a:rPr>
              <a:t>Pemakai</a:t>
            </a:r>
            <a:r>
              <a:rPr lang="en-US" b="1" dirty="0">
                <a:solidFill>
                  <a:srgbClr val="0070C0"/>
                </a:solidFill>
              </a:rPr>
              <a:t>/ user system/</a:t>
            </a:r>
            <a:r>
              <a:rPr lang="en-US" b="1" dirty="0" err="1">
                <a:solidFill>
                  <a:srgbClr val="0070C0"/>
                </a:solidFill>
              </a:rPr>
              <a:t>aplikasi</a:t>
            </a:r>
            <a:r>
              <a:rPr lang="en-US" b="1" dirty="0">
                <a:solidFill>
                  <a:srgbClr val="0070C0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rgbClr val="0070C0"/>
                </a:solidFill>
                <a:highlight>
                  <a:srgbClr val="FFFF00"/>
                </a:highlight>
              </a:rPr>
              <a:t>Programer</a:t>
            </a:r>
            <a:endParaRPr lang="en-US" b="1" dirty="0">
              <a:solidFill>
                <a:srgbClr val="0070C0"/>
              </a:solidFill>
              <a:highlight>
                <a:srgbClr val="FFFF00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System Analyst (IT) – CORE system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---------------------- IMPLEMENTASI software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UAT (User Acceptance Test)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Jika OK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SIT (System Integration Test</a:t>
            </a:r>
            <a:r>
              <a:rPr lang="en-US" b="1" dirty="0">
                <a:solidFill>
                  <a:srgbClr val="0070C0"/>
                </a:solidFill>
              </a:rPr>
              <a:t>) – </a:t>
            </a:r>
            <a:r>
              <a:rPr lang="en-US" b="1" dirty="0" err="1">
                <a:solidFill>
                  <a:srgbClr val="0070C0"/>
                </a:solidFill>
                <a:highlight>
                  <a:srgbClr val="FFFF00"/>
                </a:highlight>
              </a:rPr>
              <a:t>memasukan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r>
              <a:rPr lang="en-US" b="1" dirty="0" err="1">
                <a:solidFill>
                  <a:srgbClr val="0070C0"/>
                </a:solidFill>
                <a:highlight>
                  <a:srgbClr val="FFFF00"/>
                </a:highlight>
              </a:rPr>
              <a:t>aplikasi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r>
              <a:rPr lang="en-US" b="1" dirty="0" err="1">
                <a:solidFill>
                  <a:srgbClr val="0070C0"/>
                </a:solidFill>
                <a:highlight>
                  <a:srgbClr val="FFFF00"/>
                </a:highlight>
              </a:rPr>
              <a:t>ke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r>
              <a:rPr lang="en-US" b="1" dirty="0" err="1">
                <a:solidFill>
                  <a:srgbClr val="0070C0"/>
                </a:solidFill>
                <a:highlight>
                  <a:srgbClr val="FFFF00"/>
                </a:highlight>
              </a:rPr>
              <a:t>dalam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 CORE system (</a:t>
            </a:r>
            <a:r>
              <a:rPr lang="en-US" b="1" dirty="0" err="1">
                <a:solidFill>
                  <a:srgbClr val="0070C0"/>
                </a:solidFill>
                <a:highlight>
                  <a:srgbClr val="FFFF00"/>
                </a:highlight>
              </a:rPr>
              <a:t>banyak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 </a:t>
            </a:r>
            <a:r>
              <a:rPr lang="en-US" b="1" dirty="0" err="1">
                <a:solidFill>
                  <a:srgbClr val="0070C0"/>
                </a:solidFill>
                <a:highlight>
                  <a:srgbClr val="FFFF00"/>
                </a:highlight>
              </a:rPr>
              <a:t>aplikasi</a:t>
            </a:r>
            <a:r>
              <a:rPr lang="en-US" b="1" dirty="0">
                <a:solidFill>
                  <a:srgbClr val="0070C0"/>
                </a:solidFill>
                <a:highlight>
                  <a:srgbClr val="FFFF00"/>
                </a:highlight>
              </a:rPr>
              <a:t> lain) </a:t>
            </a:r>
            <a:r>
              <a:rPr lang="en-US" b="1" dirty="0">
                <a:solidFill>
                  <a:srgbClr val="0070C0"/>
                </a:solidFill>
              </a:rPr>
              <a:t>– </a:t>
            </a:r>
            <a:r>
              <a:rPr lang="en-US" b="1" dirty="0" err="1">
                <a:solidFill>
                  <a:srgbClr val="0070C0"/>
                </a:solidFill>
              </a:rPr>
              <a:t>mulus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7673AB-A91A-FA7D-CC79-A4404EF6DEE9}"/>
              </a:ext>
            </a:extLst>
          </p:cNvPr>
          <p:cNvSpPr txBox="1"/>
          <p:nvPr/>
        </p:nvSpPr>
        <p:spPr>
          <a:xfrm>
            <a:off x="308537" y="1259174"/>
            <a:ext cx="27494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System Analyst – </a:t>
            </a:r>
            <a:r>
              <a:rPr lang="en-US" dirty="0" err="1"/>
              <a:t>menceritakan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data / file </a:t>
            </a:r>
            <a:r>
              <a:rPr lang="en-US" dirty="0" err="1"/>
              <a:t>harus</a:t>
            </a:r>
            <a:r>
              <a:rPr lang="en-US" dirty="0"/>
              <a:t> di proses.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output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diinginkan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8B742-DBA7-D3C5-C18F-A83F8FEA2A5D}"/>
              </a:ext>
            </a:extLst>
          </p:cNvPr>
          <p:cNvSpPr txBox="1"/>
          <p:nvPr/>
        </p:nvSpPr>
        <p:spPr>
          <a:xfrm>
            <a:off x="419725" y="3043003"/>
            <a:ext cx="26382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ALGORITMA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FLOW CHART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DFD</a:t>
            </a:r>
          </a:p>
        </p:txBody>
      </p:sp>
    </p:spTree>
    <p:extLst>
      <p:ext uri="{BB962C8B-B14F-4D97-AF65-F5344CB8AC3E}">
        <p14:creationId xmlns:p14="http://schemas.microsoft.com/office/powerpoint/2010/main" val="2723254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F4D54A-BC6D-C47C-8EC6-96A28C0CF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81" y="267699"/>
            <a:ext cx="8875059" cy="604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715C27-9805-FCC9-107D-04F4BD3E7106}"/>
              </a:ext>
            </a:extLst>
          </p:cNvPr>
          <p:cNvSpPr txBox="1"/>
          <p:nvPr/>
        </p:nvSpPr>
        <p:spPr>
          <a:xfrm>
            <a:off x="7900988" y="39099"/>
            <a:ext cx="40862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BLUE PRINT = </a:t>
            </a:r>
            <a:r>
              <a:rPr lang="en-US" sz="2400" dirty="0">
                <a:solidFill>
                  <a:srgbClr val="0070C0"/>
                </a:solidFill>
                <a:highlight>
                  <a:srgbClr val="FFFF00"/>
                </a:highlight>
              </a:rPr>
              <a:t>DFD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Analyst – proses, step by step - DFD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r>
              <a:rPr lang="en-US" sz="2400" dirty="0" err="1">
                <a:solidFill>
                  <a:srgbClr val="0070C0"/>
                </a:solidFill>
              </a:rPr>
              <a:t>Programer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dlm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 err="1">
                <a:solidFill>
                  <a:srgbClr val="0070C0"/>
                </a:solidFill>
              </a:rPr>
              <a:t>bentuk</a:t>
            </a:r>
            <a:r>
              <a:rPr lang="en-US" sz="2400" dirty="0">
                <a:solidFill>
                  <a:srgbClr val="0070C0"/>
                </a:solidFill>
              </a:rPr>
              <a:t> DFD</a:t>
            </a:r>
          </a:p>
        </p:txBody>
      </p:sp>
    </p:spTree>
    <p:extLst>
      <p:ext uri="{BB962C8B-B14F-4D97-AF65-F5344CB8AC3E}">
        <p14:creationId xmlns:p14="http://schemas.microsoft.com/office/powerpoint/2010/main" val="2349835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B56C70-E8C0-4D70-CF01-7D553D234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9" y="511037"/>
            <a:ext cx="9060361" cy="5456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7FC5DF-95EF-0F23-A8AB-DCE25A2B3B27}"/>
              </a:ext>
            </a:extLst>
          </p:cNvPr>
          <p:cNvSpPr txBox="1"/>
          <p:nvPr/>
        </p:nvSpPr>
        <p:spPr>
          <a:xfrm>
            <a:off x="9692640" y="899160"/>
            <a:ext cx="20421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</a:t>
            </a:r>
          </a:p>
          <a:p>
            <a:r>
              <a:rPr lang="en-US" sz="2800" dirty="0"/>
              <a:t>FLOW</a:t>
            </a:r>
            <a:br>
              <a:rPr lang="en-US" sz="2800" dirty="0"/>
            </a:br>
            <a:r>
              <a:rPr lang="en-US" sz="2800" dirty="0"/>
              <a:t>DIAGARAM</a:t>
            </a:r>
          </a:p>
          <a:p>
            <a:endParaRPr lang="en-US" sz="2800" dirty="0"/>
          </a:p>
          <a:p>
            <a:r>
              <a:rPr lang="en-US" sz="2800" dirty="0" err="1"/>
              <a:t>atau</a:t>
            </a:r>
            <a:endParaRPr lang="en-US" sz="2800" dirty="0"/>
          </a:p>
          <a:p>
            <a:endParaRPr lang="en-US" sz="2800" dirty="0"/>
          </a:p>
          <a:p>
            <a:r>
              <a:rPr lang="en-US" sz="2800" b="1" dirty="0">
                <a:solidFill>
                  <a:srgbClr val="FF0000"/>
                </a:solidFill>
              </a:rPr>
              <a:t>DFD</a:t>
            </a:r>
          </a:p>
        </p:txBody>
      </p:sp>
    </p:spTree>
    <p:extLst>
      <p:ext uri="{BB962C8B-B14F-4D97-AF65-F5344CB8AC3E}">
        <p14:creationId xmlns:p14="http://schemas.microsoft.com/office/powerpoint/2010/main" val="2923834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843B07-73E0-9A54-FA77-4384DD734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32" y="533400"/>
            <a:ext cx="11061192" cy="2895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91AB8F-45A3-15D8-FAAE-31FF51B72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387" y="1152217"/>
            <a:ext cx="8143874" cy="499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58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5AAE1F-2862-56E9-E7CA-B3C8D131F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642438"/>
            <a:ext cx="7772400" cy="157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45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5FEE57-EAD5-CE9F-D0D8-6669484F2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2292350"/>
            <a:ext cx="5003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49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A0ECB6-E3FD-27D8-BFE9-0A1063CAD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30559"/>
            <a:ext cx="7772400" cy="139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42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212</Words>
  <Application>Microsoft Office PowerPoint</Application>
  <PresentationFormat>Widescreen</PresentationFormat>
  <Paragraphs>49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FLOW DIAGRAM KONSEP PERANCANGAN TERSTRUKTUR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FLOW DIAGRAM KONSEP PERANCANGAN TERSTRUKTUR </dc:title>
  <dc:creator>natpetsip</dc:creator>
  <cp:lastModifiedBy>Abdillah 010</cp:lastModifiedBy>
  <cp:revision>6</cp:revision>
  <dcterms:created xsi:type="dcterms:W3CDTF">2023-03-14T11:34:15Z</dcterms:created>
  <dcterms:modified xsi:type="dcterms:W3CDTF">2023-07-13T09:29:06Z</dcterms:modified>
</cp:coreProperties>
</file>